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notesMasterIdLst>
    <p:notesMasterId r:id="rId20"/>
  </p:notesMasterIdLst>
  <p:sldIdLst>
    <p:sldId id="257" r:id="rId2"/>
    <p:sldId id="278" r:id="rId3"/>
    <p:sldId id="303" r:id="rId4"/>
    <p:sldId id="304" r:id="rId5"/>
    <p:sldId id="305" r:id="rId6"/>
    <p:sldId id="282" r:id="rId7"/>
    <p:sldId id="306" r:id="rId8"/>
    <p:sldId id="307" r:id="rId9"/>
    <p:sldId id="308" r:id="rId10"/>
    <p:sldId id="309" r:id="rId11"/>
    <p:sldId id="310" r:id="rId12"/>
    <p:sldId id="314" r:id="rId13"/>
    <p:sldId id="311" r:id="rId14"/>
    <p:sldId id="312" r:id="rId15"/>
    <p:sldId id="316" r:id="rId16"/>
    <p:sldId id="272" r:id="rId17"/>
    <p:sldId id="273" r:id="rId18"/>
    <p:sldId id="315" r:id="rId19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837" autoAdjust="0"/>
    <p:restoredTop sz="89481" autoAdjust="0"/>
  </p:normalViewPr>
  <p:slideViewPr>
    <p:cSldViewPr snapToGrid="0">
      <p:cViewPr varScale="1">
        <p:scale>
          <a:sx n="82" d="100"/>
          <a:sy n="82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97AEE-1EC7-4FC2-A3EB-A124B969EB63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FF125-8EF6-49C8-9FD3-98BE16A5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17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9FF125-8EF6-49C8-9FD3-98BE16A525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50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9FF125-8EF6-49C8-9FD3-98BE16A525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0796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78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292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7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72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882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352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560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208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790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38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868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rtl="0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rtl="0"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rtl="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rtl="0"/>
            <a:fld id="{D57F1E4F-1CFF-5643-939E-217C01CDF565}" type="slidenum">
              <a:rPr lang="en-US" smtClean="0"/>
              <a:pPr defTabSz="457200"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32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84756" y="2203937"/>
            <a:ext cx="831912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rtl="0"/>
            <a:r>
              <a:rPr lang="fa-IR" sz="96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fa-IR" sz="5400" b="1" dirty="0">
                <a:solidFill>
                  <a:srgbClr val="002060"/>
                </a:solidFill>
                <a:latin typeface="Arial-BoldMT"/>
                <a:cs typeface="B Titr" panose="00000700000000000000" pitchFamily="2" charset="-78"/>
              </a:rPr>
              <a:t>دستورالعمل استخراج شاخص های سلامت روان  </a:t>
            </a:r>
            <a:endParaRPr lang="fa-IR" sz="5400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85254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نحوه محاسبه شاخصهای سلامت روان 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3232849"/>
              </p:ext>
            </p:extLst>
          </p:nvPr>
        </p:nvGraphicFramePr>
        <p:xfrm>
          <a:off x="687388" y="1475658"/>
          <a:ext cx="11076711" cy="202325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994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343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488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6940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3924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ردیف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نحوه محاسبه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مسیر دستیابی  شاخص ها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9233">
                <a:tc rowSpan="2">
                  <a:txBody>
                    <a:bodyPr/>
                    <a:lstStyle/>
                    <a:p>
                      <a:pPr rtl="1"/>
                      <a:r>
                        <a:rPr lang="fa-IR" sz="1100" b="1" dirty="0"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Low" rtl="1">
                        <a:spcAft>
                          <a:spcPts val="1000"/>
                        </a:spcAft>
                        <a:tabLst>
                          <a:tab pos="228600" algn="r"/>
                        </a:tabLst>
                      </a:pPr>
                      <a:r>
                        <a:rPr lang="fa-IR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افرادی که توسط پزشک تشخیص اختلال اضطراب دریافت می کنند، تحت پوشش خدمات آموزش روانشناختی توسط روانشناس قرارخواهند گرفت0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ts val="2000"/>
                        </a:lnSpc>
                        <a:spcAft>
                          <a:spcPts val="800"/>
                        </a:spcAft>
                      </a:pPr>
                      <a:r>
                        <a:rPr lang="fa-IR" sz="1200" u="sng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200" u="non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آموزش روانشناختی جهت  بیماران اضطرابی توسط روانشناس </a:t>
                      </a:r>
                      <a:endParaRPr lang="en-US" sz="12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100 *      </a:t>
                      </a:r>
                      <a:r>
                        <a:rPr lang="ar-SA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کل بیماران اضطرابی تشخیص داده شده توسط پزشک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a-IR" sz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فقط  از ابتدای سال 1401تا پایان سال1401 در نظر گرفته شود.</a:t>
                      </a:r>
                      <a:endParaRPr lang="fa-I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ارائه خدمت_ فهرست اقدام های انجام شده_  در قسمت اقدام: انتخاب آیکن آموزش روانشناختی در اضطراب ، جلسه دوم (30 روز) 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080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Low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مخرج</a:t>
                      </a:r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(از میز</a:t>
                      </a:r>
                      <a:r>
                        <a:rPr lang="fa-IR" sz="1200" b="1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پزشک)</a:t>
                      </a:r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: گ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زارش ها_ ایکن وقایع ثبت شده _ اتخاب بیماری ثبت شده _ انتخاب ایکن بیماری _ انتخاب کد اختلالا ت اضطرابی (در کادر 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Type ICD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جستجو </a:t>
                      </a:r>
                    </a:p>
                    <a:p>
                      <a:pPr marL="0" marR="0" lvl="0" indent="0" algn="justLow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کد اختلالات اضطرابی :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f419 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f41 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 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f411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 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f410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f431</a:t>
                      </a: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12C43597-9C89-4D6D-B77E-F7486C1D02FD}"/>
              </a:ext>
            </a:extLst>
          </p:cNvPr>
          <p:cNvCxnSpPr>
            <a:cxnSpLocks/>
          </p:cNvCxnSpPr>
          <p:nvPr/>
        </p:nvCxnSpPr>
        <p:spPr>
          <a:xfrm>
            <a:off x="5581402" y="2553195"/>
            <a:ext cx="33963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878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نحوه محاسبه شاخصهای سلامت روان 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9071471"/>
              </p:ext>
            </p:extLst>
          </p:nvPr>
        </p:nvGraphicFramePr>
        <p:xfrm>
          <a:off x="714002" y="1472542"/>
          <a:ext cx="11076711" cy="230381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994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343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488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6940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71321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ردیف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نحوه محاسبه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مسیر دستیابی  شاخص ها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1445">
                <a:tc rowSpan="2">
                  <a:txBody>
                    <a:bodyPr/>
                    <a:lstStyle/>
                    <a:p>
                      <a:pPr rtl="1"/>
                      <a:r>
                        <a:rPr lang="fa-IR" sz="1100" b="1" dirty="0"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Low" rtl="1">
                        <a:spcAft>
                          <a:spcPts val="1000"/>
                        </a:spcAft>
                        <a:tabLst>
                          <a:tab pos="228600" algn="r"/>
                        </a:tabLst>
                      </a:pPr>
                      <a:r>
                        <a:rPr lang="fa-IR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افرادی که توسط پزشک تشخیص اختلال افسردگی تحت پوشش خدمات آموزش روانشناختی توسط روانشناس قرارخواهند گرفت0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ts val="2000"/>
                        </a:lnSpc>
                        <a:spcAft>
                          <a:spcPts val="800"/>
                        </a:spcAft>
                      </a:pPr>
                      <a:r>
                        <a:rPr lang="fa-IR" sz="1200" u="sng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200" u="non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آموزش روانشناختی جهت  بیماران افسرده توسط روانشناس </a:t>
                      </a:r>
                      <a:endParaRPr lang="en-US" sz="12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100 *      </a:t>
                      </a:r>
                      <a:r>
                        <a:rPr lang="ar-SA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کل بیماران افسرده تشخیص داده شده توسط پزشک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a-IR" sz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فقط  از ابتدای سال 1401تا پایان سال1401 در نظر گرفته شود.</a:t>
                      </a:r>
                      <a:endParaRPr lang="fa-I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ارائه خدمت_ فهرست اقدام های انجام شده_  در قسمت اقدام: انتخاب آیکن آموزش روانشناختی در اضطراب ، جلسه دوم (30 روز) 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104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Low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گزارش ها_ ایکن وقایع ثبت شده _ اتخاب بیماری ثبت شده _ انتخاب ایکن بیماری _ انتخاب کد اختلالا ت افسردگی  (در کادر 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Type ICD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جستجو </a:t>
                      </a: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justLow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کد  اختلال افسردگی (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f329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، 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f32 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)</a:t>
                      </a: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12C43597-9C89-4D6D-B77E-F7486C1D02FD}"/>
              </a:ext>
            </a:extLst>
          </p:cNvPr>
          <p:cNvCxnSpPr>
            <a:cxnSpLocks/>
          </p:cNvCxnSpPr>
          <p:nvPr/>
        </p:nvCxnSpPr>
        <p:spPr>
          <a:xfrm>
            <a:off x="5593277" y="2505695"/>
            <a:ext cx="33963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122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28800" y="2633779"/>
            <a:ext cx="82607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Tahoma" panose="020B0604030504040204" pitchFamily="34" charset="0"/>
              </a:rPr>
              <a:t> </a:t>
            </a: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B Titr" panose="00000700000000000000" pitchFamily="2" charset="-78"/>
              </a:rPr>
              <a:t>میز مراقب سلامت </a:t>
            </a:r>
            <a:endParaRPr kumimoji="0" lang="fa-IR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9429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27592"/>
            <a:ext cx="8911687" cy="680482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نحوه محاسبه شاخصهای سلامت روان  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021" y="1057366"/>
          <a:ext cx="11851571" cy="686539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483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696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131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8203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56645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ردیف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نحوه محاسبه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مسیر دستیابی  شاخص ها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8679">
                <a:tc rowSpan="2">
                  <a:txBody>
                    <a:bodyPr/>
                    <a:lstStyle/>
                    <a:p>
                      <a:pPr rtl="1"/>
                      <a:r>
                        <a:rPr lang="fa-IR" sz="1200" b="1" dirty="0"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Low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غربالگری اولیه سلامت­روان </a:t>
                      </a:r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 گروه 5 تا 60 سال به بالا و مادران باردار  </a:t>
                      </a: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نسبت به افرادی که حداقل یک خدمت از گروه سنی را دریافت کرده اند.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ts val="2000"/>
                        </a:lnSpc>
                        <a:spcAft>
                          <a:spcPts val="800"/>
                        </a:spcAft>
                      </a:pPr>
                      <a:r>
                        <a:rPr lang="fa-IR" sz="1200" b="1" u="non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تعداد افراد مراقبت شده در حیطه سلامت روان</a:t>
                      </a:r>
                      <a:endParaRPr lang="en-US" sz="12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100 *   </a:t>
                      </a:r>
                      <a:r>
                        <a:rPr lang="fa-IR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جمعیت حداقل یکبار خدمت گرفته شده 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فقط  از ابتدای سال 1401تا پایان سال1401 در نظر گرفته شود.</a:t>
                      </a:r>
                      <a:endParaRPr lang="en-US" sz="12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صورت: </a:t>
                      </a:r>
                      <a:r>
                        <a:rPr lang="fa-IR" sz="12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گزارش های دوره ای _ دفتر سلامت روانی، اجتماعی_ اعتیاد_ اداره سلامت روان_ انتخاب کل موارد غربالگری اولیه _ انتخاب گزینه مشاهده_  انتخاب آیکن گزارشها ( انتخاب گروه های سنی )_ انتخاب تاریخ( بازده زمانی) جستجو</a:t>
                      </a: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گروه های سنی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a-IR" sz="12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سلامت روان نوجوان کمتر از 15 سال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سلامت روان نوجوان بالاتر  از 15 سال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افسردگی سالمندان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سلامت روان مادران باردار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سلامت روان جوانان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سلامت روان میانسال</a:t>
                      </a: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231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مخرج:  </a:t>
                      </a:r>
                      <a:r>
                        <a:rPr lang="fa-IR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انتخاب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گزارش های دوره ای _ انتخاب  گزینه دفتر سلامت روانی، اجتماعی_ اعتیاد_انتخاب گزینه  اداره سلامت روان_ انتخاب کزینه جمعیتی که حداقل یکی از خدمت های گروه سنی خود را توسط غیر پزشک را دریافت کرده اند( اداره سلامت روان) _ انتخاب گزینه مشاهده_ انتخاب گزینه گزارش:</a:t>
                      </a: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نوجوان کمتر از 15 سال که حداقل یکی از خدمت های گروه سنی خود را دریافت کرده اند.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نوجوان بزرگتراز 15 سال که حداقل یکی از خدمت های گروه سنی خود را دریافت کرده اند0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مادران بارداری که حداقل یکبار خدمت گرفته اند.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تعدادجوانانی  که حداقل یکی از خدمت های گروه سنی خود را دریافت کرده اند0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تعدادمیانسالانی   که حداقل یکی از خدمت های گروه سنی خود را دریافت کرده اند0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تعدادسالمندانی  که حداقل یکی از خدمت های گروه سنی خود را دریافت کرده اند0</a:t>
                      </a: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انتخاب گزینه تاریخ ( بازده زمانی) _ انتخاب گزینه جستجو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4588F7D-9142-4A33-88DB-D42EC4150D27}"/>
              </a:ext>
            </a:extLst>
          </p:cNvPr>
          <p:cNvCxnSpPr>
            <a:cxnSpLocks/>
          </p:cNvCxnSpPr>
          <p:nvPr/>
        </p:nvCxnSpPr>
        <p:spPr>
          <a:xfrm>
            <a:off x="6240207" y="4447309"/>
            <a:ext cx="24242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455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24692"/>
            <a:ext cx="8911687" cy="685800"/>
          </a:xfrm>
        </p:spPr>
        <p:txBody>
          <a:bodyPr>
            <a:normAutofit/>
          </a:bodyPr>
          <a:lstStyle/>
          <a:p>
            <a:pPr algn="ctr"/>
            <a:r>
              <a:rPr lang="fa-IR" sz="2400" dirty="0">
                <a:solidFill>
                  <a:srgbClr val="002060"/>
                </a:solidFill>
                <a:cs typeface="B Titr" panose="00000700000000000000" pitchFamily="2" charset="-78"/>
              </a:rPr>
              <a:t>نحوه </a:t>
            </a:r>
            <a:r>
              <a:rPr lang="fa-IR" sz="2000" dirty="0">
                <a:solidFill>
                  <a:srgbClr val="002060"/>
                </a:solidFill>
                <a:cs typeface="B Titr" panose="00000700000000000000" pitchFamily="2" charset="-78"/>
              </a:rPr>
              <a:t>محاسبه </a:t>
            </a:r>
            <a:r>
              <a:rPr lang="fa-IR" sz="2400" dirty="0">
                <a:solidFill>
                  <a:srgbClr val="002060"/>
                </a:solidFill>
                <a:cs typeface="B Titr" panose="00000700000000000000" pitchFamily="2" charset="-78"/>
              </a:rPr>
              <a:t>شاخصهای سلامت روان </a:t>
            </a:r>
            <a:endParaRPr lang="fa-IR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469489"/>
              </p:ext>
            </p:extLst>
          </p:nvPr>
        </p:nvGraphicFramePr>
        <p:xfrm>
          <a:off x="415636" y="810494"/>
          <a:ext cx="11481955" cy="646072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164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412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965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276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8818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ردیف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نحوه محاسبه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مسیر دستیابی  شاخص ها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38402"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100" b="1" dirty="0"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Low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موارد  غربال مثبت در اافراد </a:t>
                      </a:r>
                      <a:r>
                        <a:rPr lang="fa-I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گروه</a:t>
                      </a:r>
                      <a:r>
                        <a:rPr lang="fa-IR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سنی 5 تا 60 سال به بالا   و مادران باردار </a:t>
                      </a: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نسبت به غربالگری اولیه سلامت­روان 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ts val="2000"/>
                        </a:lnSpc>
                        <a:spcAft>
                          <a:spcPts val="800"/>
                        </a:spcAft>
                      </a:pPr>
                      <a:r>
                        <a:rPr lang="fa-IR" sz="1200" b="1" u="non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افراد  غربال مثبت شناسایی شده در حیطه سلامت روان</a:t>
                      </a:r>
                      <a:endParaRPr lang="en-US" sz="12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100 *     </a:t>
                      </a:r>
                      <a:r>
                        <a:rPr lang="fa-IR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کل افراد مراقبت شده در حیطه سلامت روان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فقط  از ابتدای سال 1401تا پایان سال1401 در نظر گرفته شود.</a:t>
                      </a: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a-I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a-I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صورت: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انتخاب گزینه گزارش های دوره ای _انتخاب گزینه  دفتر سلامت روانی، اجتماعی_ اعتیاد_انتخاب اداره سلامت روان_ انتخاب گزینه کل موارد مثبت غربالگری اولیه سلامت روان _ انتخاب گزینه مشاهده_ انتخاب ایکن انتخاب آیکن گزارش ( انتخاب گروه های سنی ):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نوجوان کمتر از 15 سال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نوجوان بالاتر از 15 سال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سالمندان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مادران باردار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 میانسالان 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7777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مخرج :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انتخاب گزینه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گزارش های دوره ای _انتخاب گزینه  دفتر سلامت روانی، اجتماعی_ اعتیاد_انتخاب اداره سلامت روان_ انتخاب  گزینه کل موارد غربالگری اولیه _ انتخاب گزینه مشاهده_  انتخاب آیکن گزارش ( انتخاب گروه های سنی )_ انتخاب تاریخ( بازده زمانی) _ جستجو</a:t>
                      </a: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گروه های سنی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سلامت روان نوجوان کمتر از 15 سال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سلامت روان نوجوان بالاتر  از 15 سال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افسردگی سالمندان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سلامت روان مادران باردار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سلامت روان جوانان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سلامت روان میانسال</a:t>
                      </a: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0DA8ACB0-6F3A-453B-8ACA-56E1A7F771AE}"/>
              </a:ext>
            </a:extLst>
          </p:cNvPr>
          <p:cNvCxnSpPr>
            <a:cxnSpLocks/>
          </p:cNvCxnSpPr>
          <p:nvPr/>
        </p:nvCxnSpPr>
        <p:spPr>
          <a:xfrm>
            <a:off x="6649767" y="3887511"/>
            <a:ext cx="2817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4722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نحوه محاسبه شاخصهای سلامت روان 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6981259"/>
              </p:ext>
            </p:extLst>
          </p:nvPr>
        </p:nvGraphicFramePr>
        <p:xfrm>
          <a:off x="201882" y="1496291"/>
          <a:ext cx="11778836" cy="596149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438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77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914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11579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1061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ردیف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0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نحوه محاسبه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1400" b="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94771">
                <a:tc rowSpan="2">
                  <a:txBody>
                    <a:bodyPr/>
                    <a:lstStyle/>
                    <a:p>
                      <a:pPr rtl="1"/>
                      <a:r>
                        <a:rPr lang="fa-IR" sz="1100" b="1" dirty="0"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Low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تشخیص اختلالات  روانپزشکی توسط پزشک نسبت به غربال مثبت شناسایی شده سلامت روان       </a:t>
                      </a:r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 گروه 5 تا 60 سال به بالا و مادران باردار 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ts val="2000"/>
                        </a:lnSpc>
                        <a:spcAft>
                          <a:spcPts val="800"/>
                        </a:spcAft>
                      </a:pPr>
                      <a:r>
                        <a:rPr lang="fa-IR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کل اختلالات روانپزشکی شناسایی و  ثبت شده توسط پزشک</a:t>
                      </a:r>
                      <a:endParaRPr lang="en-US" sz="1200" b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100 *        </a:t>
                      </a:r>
                      <a:r>
                        <a:rPr lang="fa-IR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کل افراد غربال مثبت شناسایی شده</a:t>
                      </a: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a-IR" sz="12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فقط  از ابتدای سال 1401تا پایان سال1401 در نظر گرفته شود.</a:t>
                      </a:r>
                      <a:endParaRPr lang="en-US" sz="1200" b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صورت: گزارش ها_ ایکن وقایع ثبت شده _ اتخاب بیماری ثبت شده _ انتخاب ایکن بیماری _ انتخاب کد اختلالا روانپزشکی در کادر 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Type ICD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جستجو </a:t>
                      </a:r>
                    </a:p>
                    <a:p>
                      <a:pPr marL="0" marR="0" lvl="0" indent="0" algn="justLow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سایکوز (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f29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f22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f23  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اسکیزوفرنیا (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f20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) ،  دوقطبی ( 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( f31 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  اختلال افسردگی (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f329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، 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f32 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 ، اختلال اضطرابی (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f419 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f41 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 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f411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 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f410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f431 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)،  صرع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G40909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G40 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)) ، اختلالات شایع دروران کودکی و نوجوانی ( اوتیسم(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840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 Nazanin" panose="00000400000000000000" pitchFamily="2" charset="-78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(f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تیک (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f95 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)، پیش فعالی (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(f90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دمانس :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F03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</a:t>
                      </a:r>
                      <a:r>
                        <a:rPr kumimoji="0" lang="ar-S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اختلال وسواس جبری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F42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عقب مانده ذهنی :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f70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سایر اختلالات روانپزشکی (کد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f99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F341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F409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F444_ F446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F4521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F4522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F454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F459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F500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،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F450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F52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)، 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r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نکته: مجموع  کل اختلالات در نظر گرفته می شود. 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114300" marR="11430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6587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صورت: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انتخاب گزینه گزارش های دوره ای _انتخاب گزینه  دفتر سلامت روانی، اجتماعی_ اعتیاد_انتخاب اداره سلامت روان_ انتخاب گزینه کل موارد مثبت غربالگری اولیه سلامت روان _ انتخاب گزینه مشاهده_ انتخاب ایکن انتخاب آیکن گزارش ( انتخاب گروه های سنی ):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نوجوان کمتر از 15 سال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نوجوان بالاتر از 15 سال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سالمندان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مادران باردار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 میانسالان </a:t>
                      </a:r>
                    </a:p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a-I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انتخاب گزینه تاریخ( بازده زمانی) _ انتخاب گزینه جستجو</a:t>
                      </a:r>
                      <a:endParaRPr lang="en-U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E36796A5-B720-457D-B6A4-4D26A7679471}"/>
              </a:ext>
            </a:extLst>
          </p:cNvPr>
          <p:cNvCxnSpPr>
            <a:cxnSpLocks/>
          </p:cNvCxnSpPr>
          <p:nvPr/>
        </p:nvCxnSpPr>
        <p:spPr>
          <a:xfrm>
            <a:off x="6412676" y="4370120"/>
            <a:ext cx="2850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786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47490"/>
          </a:xfrm>
        </p:spPr>
        <p:txBody>
          <a:bodyPr>
            <a:noAutofit/>
          </a:bodyPr>
          <a:lstStyle/>
          <a:p>
            <a:pPr marL="228600" lvl="0" indent="-228600" algn="ctr" defTabSz="914400">
              <a:lnSpc>
                <a:spcPts val="3000"/>
              </a:lnSpc>
              <a:spcBef>
                <a:spcPts val="1000"/>
              </a:spcBef>
              <a:tabLst>
                <a:tab pos="180340" algn="l"/>
              </a:tabLst>
            </a:pPr>
            <a:r>
              <a:rPr lang="fa-IR" sz="1600" b="1" dirty="0">
                <a:solidFill>
                  <a:srgbClr val="C00000"/>
                </a:solidFill>
                <a:latin typeface="Calibri"/>
                <a:ea typeface="+mn-ea"/>
                <a:cs typeface="B Titr" panose="00000700000000000000" pitchFamily="2" charset="-78"/>
              </a:rPr>
              <a:t>کلیه اختلالاتی که توسط پزشک شناسایی و غربالگری می شود :</a:t>
            </a:r>
            <a:r>
              <a:rPr lang="fa-IR" sz="1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br>
              <a:rPr lang="fa-IR" sz="1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</a:br>
            <a:endParaRPr lang="fa-IR" sz="1600" dirty="0">
              <a:cs typeface="B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842" t="17822" r="14961" b="7921"/>
          <a:stretch/>
        </p:blipFill>
        <p:spPr>
          <a:xfrm>
            <a:off x="1620982" y="1371600"/>
            <a:ext cx="9883630" cy="536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47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47490"/>
          </a:xfrm>
        </p:spPr>
        <p:txBody>
          <a:bodyPr>
            <a:noAutofit/>
          </a:bodyPr>
          <a:lstStyle/>
          <a:p>
            <a:pPr marL="228600" lvl="0" indent="-228600" algn="ctr" defTabSz="914400">
              <a:lnSpc>
                <a:spcPts val="3000"/>
              </a:lnSpc>
              <a:spcBef>
                <a:spcPts val="1000"/>
              </a:spcBef>
              <a:tabLst>
                <a:tab pos="180340" algn="l"/>
              </a:tabLst>
            </a:pPr>
            <a:r>
              <a:rPr lang="fa-IR" sz="1600" b="1" dirty="0">
                <a:solidFill>
                  <a:srgbClr val="C00000"/>
                </a:solidFill>
                <a:latin typeface="Calibri"/>
                <a:ea typeface="+mn-ea"/>
                <a:cs typeface="B Titr" panose="00000700000000000000" pitchFamily="2" charset="-78"/>
              </a:rPr>
              <a:t>کلیه اختلالاتی که توسط پزشک شناسایی و غربالگری می شود :</a:t>
            </a:r>
            <a:r>
              <a:rPr lang="fa-IR" sz="1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br>
              <a:rPr lang="fa-IR" sz="1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</a:br>
            <a:endParaRPr lang="fa-IR" sz="1600" dirty="0">
              <a:cs typeface="B Titr" panose="00000700000000000000" pitchFamily="2" charset="-78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201" t="22385" r="18058" b="26664"/>
          <a:stretch/>
        </p:blipFill>
        <p:spPr>
          <a:xfrm>
            <a:off x="2115879" y="1446028"/>
            <a:ext cx="9260958" cy="498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67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 نکته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/>
            <a:r>
              <a:rPr lang="fa-IR" sz="2400" dirty="0">
                <a:cs typeface="B Nazanin" panose="00000400000000000000" pitchFamily="2" charset="-78"/>
              </a:rPr>
              <a:t>در خصوص کد اختلالات روانپزشکی  توجه فرماید زمانی که کد اختلالات انتخاب می شود بایستی کد انتخاب شده   با نوع اختلال در ستون روبه رو یکسان باشد0 </a:t>
            </a:r>
          </a:p>
          <a:p>
            <a:pPr marL="0" indent="0" algn="justLow">
              <a:buNone/>
            </a:pPr>
            <a:r>
              <a:rPr lang="fa-IR" sz="2400" dirty="0">
                <a:cs typeface="B Nazanin" panose="00000400000000000000" pitchFamily="2" charset="-78"/>
              </a:rPr>
              <a:t>مثلا اگر برای اختلال  افسردگی کد </a:t>
            </a:r>
            <a:r>
              <a:rPr lang="en-US" sz="2400" dirty="0">
                <a:cs typeface="B Nazanin" panose="00000400000000000000" pitchFamily="2" charset="-78"/>
              </a:rPr>
              <a:t>f329 </a:t>
            </a:r>
            <a:r>
              <a:rPr lang="fa-IR" sz="2400" dirty="0">
                <a:cs typeface="B Nazanin" panose="00000400000000000000" pitchFamily="2" charset="-78"/>
              </a:rPr>
              <a:t> انتخاب شده نوع اختلال</a:t>
            </a:r>
          </a:p>
          <a:p>
            <a:pPr algn="justLow"/>
            <a:r>
              <a:rPr lang="en-US" sz="2400" dirty="0">
                <a:cs typeface="B Nazanin" panose="00000400000000000000" pitchFamily="2" charset="-78"/>
              </a:rPr>
              <a:t>NOS</a:t>
            </a: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en-US" sz="2400" dirty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en-US" sz="2400" dirty="0">
                <a:cs typeface="B Nazanin" panose="00000400000000000000" pitchFamily="2" charset="-78"/>
              </a:rPr>
              <a:t> depression</a:t>
            </a:r>
            <a:r>
              <a:rPr lang="fa-IR" sz="2400" dirty="0">
                <a:cs typeface="B Nazanin" panose="00000400000000000000" pitchFamily="2" charset="-78"/>
              </a:rPr>
              <a:t>در نظر گرفته شود و در صورتی که این کد با این اختلال پیدا نشد به صورت فارسی نوع اختلال را بنویسید. </a:t>
            </a:r>
          </a:p>
        </p:txBody>
      </p:sp>
    </p:spTree>
    <p:extLst>
      <p:ext uri="{BB962C8B-B14F-4D97-AF65-F5344CB8AC3E}">
        <p14:creationId xmlns:p14="http://schemas.microsoft.com/office/powerpoint/2010/main" val="4003691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95004"/>
            <a:ext cx="8911687" cy="665018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حد انتظار شاخص های سلامت روان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2498558"/>
              </p:ext>
            </p:extLst>
          </p:nvPr>
        </p:nvGraphicFramePr>
        <p:xfrm>
          <a:off x="1746615" y="760022"/>
          <a:ext cx="10175755" cy="5589178"/>
        </p:xfrm>
        <a:graphic>
          <a:graphicData uri="http://schemas.openxmlformats.org/drawingml/2006/table">
            <a:tbl>
              <a:tblPr rtl="1" firstRow="1" bandRow="1">
                <a:tableStyleId>{B301B821-A1FF-4177-AEE7-76D212191A09}</a:tableStyleId>
              </a:tblPr>
              <a:tblGrid>
                <a:gridCol w="9034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699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22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0944"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ردیف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شاخص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حد انتظار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4246">
                <a:tc>
                  <a:txBody>
                    <a:bodyPr/>
                    <a:lstStyle/>
                    <a:p>
                      <a:pPr algn="ctr"/>
                      <a:r>
                        <a:rPr lang="fa-IR" sz="1600" b="0" dirty="0"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غربالگری اولیه سلامت­روان </a:t>
                      </a:r>
                      <a:r>
                        <a:rPr lang="fa-IR" sz="16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 گروه 5 تا 60 سال به بالا و مادران باردار  </a:t>
                      </a:r>
                      <a:r>
                        <a:rPr lang="fa-I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نسبت به افرادی که حداقل یک خدمت از گروه سنی را دریافت کرده اند.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>
                          <a:cs typeface="B Nazanin" panose="00000400000000000000" pitchFamily="2" charset="-78"/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7839">
                <a:tc>
                  <a:txBody>
                    <a:bodyPr/>
                    <a:lstStyle/>
                    <a:p>
                      <a:pPr algn="ctr"/>
                      <a:r>
                        <a:rPr lang="fa-IR" sz="1600" b="0" dirty="0">
                          <a:cs typeface="B Nazanin" panose="00000400000000000000" pitchFamily="2" charset="-78"/>
                        </a:rPr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موارد  غربال مثبت در اافراد </a:t>
                      </a:r>
                      <a:r>
                        <a:rPr lang="fa-I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گروه</a:t>
                      </a:r>
                      <a:r>
                        <a:rPr lang="fa-IR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6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سنی 5 تا 60 سال به بالا   و مادران باردار </a:t>
                      </a:r>
                      <a:r>
                        <a:rPr lang="fa-I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نسبت به غربالگری اولیه سلامت­روان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>
                          <a:cs typeface="B Nazanin" panose="00000400000000000000" pitchFamily="2" charset="-78"/>
                        </a:rPr>
                        <a:t>12%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2850">
                <a:tc>
                  <a:txBody>
                    <a:bodyPr/>
                    <a:lstStyle/>
                    <a:p>
                      <a:pPr algn="ctr"/>
                      <a:r>
                        <a:rPr lang="fa-IR" sz="1600" b="0" dirty="0">
                          <a:cs typeface="B Nazanin" panose="00000400000000000000" pitchFamily="2" charset="-78"/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تشخیص اختلالات  روانپزشکی توسط پزشک نسبت به غربال مثبت شناسایی شده سلامت روان </a:t>
                      </a:r>
                      <a:r>
                        <a:rPr lang="fa-IR" sz="16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 گروه 5 تا 60 سال به بالا و مادران باردار 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>
                          <a:cs typeface="B Nazanin" panose="00000400000000000000" pitchFamily="2" charset="-78"/>
                        </a:rPr>
                        <a:t>50%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183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>
                          <a:cs typeface="B Nazanin" panose="00000400000000000000" pitchFamily="2" charset="-78"/>
                        </a:rPr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افرادی که توسط پزشک تشخیص اختلال افسردگی دریافت می کنند، تحت پوشش خدمات آموزش روانشناختی توسط روانشناس قرارخواهند گرفت0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>
                          <a:cs typeface="B Nazanin" panose="00000400000000000000" pitchFamily="2" charset="-78"/>
                        </a:rPr>
                        <a:t>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05975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>
                          <a:cs typeface="B Nazanin" panose="00000400000000000000" pitchFamily="2" charset="-78"/>
                        </a:rPr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افرادی که توسط پزشک تشخیص اختلال اضطرابی دریافت می کنند، تحت پوشش خدمات آموزش روانشناختی توسط روانشناس قرارخواهند گرفت0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>
                          <a:cs typeface="B Nazanin" panose="00000400000000000000" pitchFamily="2" charset="-78"/>
                        </a:rPr>
                        <a:t>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3938608141"/>
                  </a:ext>
                </a:extLst>
              </a:tr>
              <a:tr h="58183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>
                          <a:cs typeface="B Nazanin" panose="00000400000000000000" pitchFamily="2" charset="-78"/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Low" rtl="1"/>
                      <a:r>
                        <a:rPr lang="fa-IR" sz="1400" b="0" dirty="0">
                          <a:cs typeface="B Nazanin" panose="00000400000000000000" pitchFamily="2" charset="-78"/>
                        </a:rPr>
                        <a:t>درصد تکمیل ویزیت اولیه  توسط کارشناس  روان  نسبت</a:t>
                      </a:r>
                      <a:r>
                        <a:rPr lang="fa-IR" sz="1400" b="0" baseline="0" dirty="0">
                          <a:cs typeface="B Nazanin" panose="00000400000000000000" pitchFamily="2" charset="-78"/>
                        </a:rPr>
                        <a:t> به غربال مثبت شناسایی شده در حیطه سلامت روان  </a:t>
                      </a: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(</a:t>
                      </a: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5301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سالیانه)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0" dirty="0">
                          <a:cs typeface="B Nazanin" panose="00000400000000000000" pitchFamily="2" charset="-78"/>
                        </a:rPr>
                        <a:t>70%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490701302"/>
                  </a:ext>
                </a:extLst>
              </a:tr>
              <a:tr h="58183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>
                          <a:cs typeface="B Nazanin" panose="00000400000000000000" pitchFamily="2" charset="-78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درصد تکمیل ویزیت دوره ای توسط کارشناس روان  نسبت ویزیت اولیه کارشناس روان  (</a:t>
                      </a: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5301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سالیانه)</a:t>
                      </a:r>
                      <a:endParaRPr kumimoji="0" lang="fa-I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0" dirty="0">
                          <a:cs typeface="B Nazanin" panose="00000400000000000000" pitchFamily="2" charset="-78"/>
                        </a:rPr>
                        <a:t>80%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3601120888"/>
                  </a:ext>
                </a:extLst>
              </a:tr>
              <a:tr h="58183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>
                          <a:cs typeface="B Nazanin" panose="00000400000000000000" pitchFamily="2" charset="-78"/>
                        </a:rPr>
                        <a:t>9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228600" algn="r"/>
                        </a:tabLst>
                        <a:defRPr/>
                      </a:pP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مراقبت دوره ای  پزشک ( شرح حال روانپزشکی) به ویزیت اولیه  پزشک( شرح حال روانپزشکی) 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>
                          <a:cs typeface="B Nazanin" panose="00000400000000000000" pitchFamily="2" charset="-78"/>
                        </a:rPr>
                        <a:t>80%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2988704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106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28800" y="2633779"/>
            <a:ext cx="82607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Tahoma" panose="020B0604030504040204" pitchFamily="34" charset="0"/>
              </a:rPr>
              <a:t> </a:t>
            </a: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B Titr" panose="00000700000000000000" pitchFamily="2" charset="-78"/>
              </a:rPr>
              <a:t>میز روانشناس مرکز </a:t>
            </a:r>
            <a:r>
              <a:rPr kumimoji="0" lang="fa-IR" sz="5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B Titr" panose="00000700000000000000" pitchFamily="2" charset="-78"/>
              </a:rPr>
              <a:t>جامع </a:t>
            </a: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B Titr" panose="00000700000000000000" pitchFamily="2" charset="-78"/>
              </a:rPr>
              <a:t>سلامت</a:t>
            </a:r>
            <a:endParaRPr kumimoji="0" lang="fa-IR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+mn-ea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9956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27592"/>
            <a:ext cx="8911687" cy="680482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نحوه محاسبه شاخصهای سلامت روان  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021" y="1057366"/>
          <a:ext cx="11851571" cy="686539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483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696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131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8203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56645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ردیف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نحوه محاسبه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مسیر دستیابی  شاخص ها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8679">
                <a:tc rowSpan="2">
                  <a:txBody>
                    <a:bodyPr/>
                    <a:lstStyle/>
                    <a:p>
                      <a:pPr rtl="1"/>
                      <a:r>
                        <a:rPr lang="fa-IR" sz="1200" b="1" dirty="0"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Low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غربالگری اولیه سلامت­روان </a:t>
                      </a:r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 گروه 5 تا 60 سال به بالا و مادران باردار  </a:t>
                      </a: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نسبت به افرادی که حداقل یک خدمت از گروه سنی را دریافت کرده اند.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ts val="2000"/>
                        </a:lnSpc>
                        <a:spcAft>
                          <a:spcPts val="800"/>
                        </a:spcAft>
                      </a:pPr>
                      <a:r>
                        <a:rPr lang="fa-IR" sz="1200" b="1" u="non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تعداد افراد مراقبت شده در حیطه سلامت روان</a:t>
                      </a:r>
                      <a:endParaRPr lang="en-US" sz="12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100 *   </a:t>
                      </a:r>
                      <a:r>
                        <a:rPr lang="fa-IR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جمعیت حداقل یکبار خدمت گرفته شده 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فقط  از ابتدای سال 1401تا پایان سال1401 در نظر گرفته شود.</a:t>
                      </a:r>
                      <a:endParaRPr lang="en-US" sz="12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صورت: </a:t>
                      </a:r>
                      <a:r>
                        <a:rPr lang="fa-IR" sz="12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گزارش های دوره ای _ دفتر سلامت روانی، اجتماعی_ اعتیاد_ اداره سلامت روان_ انتخاب کل موارد غربالگری اولیه _ انتخاب گزینه مشاهده_  انتخاب آیکن گزارشها ( انتخاب گروه های سنی )_ انتخاب تاریخ( بازده زمانی) جستجو</a:t>
                      </a: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گروه های سنی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a-IR" sz="12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سلامت روان نوجوان کمتر از 15 سال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سلامت روان نوجوان بالاتر  از 15 سال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افسردگی سالمندان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سلامت روان مادران باردار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سلامت روان جوانان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سلامت روان میانسال</a:t>
                      </a: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231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مخرج:  </a:t>
                      </a:r>
                      <a:r>
                        <a:rPr lang="fa-IR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انتخاب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گزارش های دوره ای _ انتخاب  گزینه دفتر سلامت روانی، اجتماعی_ اعتیاد_انتخاب گزینه  اداره سلامت روان_ انتخاب کزینه جمعیتی که حداقل یکی از خدمت های گروه سنی خود را توسط غیر پزشک را دریافت کرده اند( اداره سلامت روان) _ انتخاب گزینه مشاهده_ انتخاب گزینه گزارش:</a:t>
                      </a: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نوجوان کمتر از 15 سال که حداقل یکی از خدمت های گروه سنی خود را دریافت کرده اند.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نوجوان بزرگتراز 15 سال که حداقل یکی از خدمت های گروه سنی خود را دریافت کرده اند0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مادران بارداری که حداقل یکبار خدمت گرفته اند.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تعدادجوانانی  که حداقل یکی از خدمت های گروه سنی خود را دریافت کرده اند0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تعدادمیانسالانی   که حداقل یکی از خدمت های گروه سنی خود را دریافت کرده اند0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تعدادسالمندانی  که حداقل یکی از خدمت های گروه سنی خود را دریافت کرده اند0</a:t>
                      </a: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انتخاب گزینه تاریخ ( بازده زمانی) _ انتخاب گزینه جستجو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4588F7D-9142-4A33-88DB-D42EC4150D27}"/>
              </a:ext>
            </a:extLst>
          </p:cNvPr>
          <p:cNvCxnSpPr>
            <a:cxnSpLocks/>
          </p:cNvCxnSpPr>
          <p:nvPr/>
        </p:nvCxnSpPr>
        <p:spPr>
          <a:xfrm>
            <a:off x="6240207" y="4447309"/>
            <a:ext cx="24242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882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24692"/>
            <a:ext cx="8911687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نحوه محاسبه شاخصهای سلامت روان 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15636" y="810494"/>
          <a:ext cx="11481955" cy="64324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164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412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965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276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8818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ردیف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نحوه محاسبه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مسیر دستیابی  شاخص ها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38402">
                <a:tc rowSpan="2">
                  <a:txBody>
                    <a:bodyPr/>
                    <a:lstStyle/>
                    <a:p>
                      <a:pPr rtl="1"/>
                      <a:r>
                        <a:rPr lang="fa-IR" sz="1100" b="1" dirty="0"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Low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موارد  غربال مثبت در اافراد </a:t>
                      </a:r>
                      <a:r>
                        <a:rPr lang="fa-I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گروه</a:t>
                      </a:r>
                      <a:r>
                        <a:rPr lang="fa-IR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سنی 5 تا 60 سال به بالا   و مادران باردار </a:t>
                      </a: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نسبت به غربالگری اولیه سلامت­روان 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ts val="2000"/>
                        </a:lnSpc>
                        <a:spcAft>
                          <a:spcPts val="800"/>
                        </a:spcAft>
                      </a:pPr>
                      <a:r>
                        <a:rPr lang="fa-IR" sz="1200" b="1" u="non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افراد  غربال مثبت شناسایی شده در حیطه سلامت روان</a:t>
                      </a:r>
                      <a:endParaRPr lang="en-US" sz="12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100 *     </a:t>
                      </a:r>
                      <a:r>
                        <a:rPr lang="fa-IR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کل افراد مراقبت شده در حیطه سلامت روان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فقط  از ابتدای سال 1401تا پایان سال1401 در نظر گرفته شود.</a:t>
                      </a: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a-I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a-I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صورت: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انتخاب گزینه گزارش های دوره ای _انتخاب گزینه  دفتر سلامت روانی، اجتماعی_ اعتیاد_انتخاب اداره سلامت روان_ انتخاب گزینه کل موارد مثبت غربالگری اولیه سلامت روان _ انتخاب گزینه مشاهده_ انتخاب ایکن انتخاب آیکن گزارش ( انتخاب گروه های سنی ):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نوجوان کمتر از 15 سال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نوجوان بالاتر از 15 سال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سالمندان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مادران باردار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 میانسالان 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7777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مخرج :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انتخاب گزینه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گزارش های دوره ای _انتخاب گزینه  دفتر سلامت روانی، اجتماعی_ اعتیاد_انتخاب اداره سلامت روان_ انتخاب  گزینه کل موارد غربالگری اولیه _ انتخاب گزینه مشاهده_  انتخاب آیکن گزارش ( انتخاب گروه های سنی )_ انتخاب تاریخ( بازده زمانی) _ جستجو</a:t>
                      </a: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گروه های سنی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سلامت روان نوجوان کمتر از 15 سال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سلامت روان نوجوان بالاتر  از 15 سال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افسردگی سالمندان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سلامت روان مادران باردار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سلامت روان جوانان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موارد غربالگری اولیه سلامت روان میانسال</a:t>
                      </a: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0DA8ACB0-6F3A-453B-8ACA-56E1A7F771AE}"/>
              </a:ext>
            </a:extLst>
          </p:cNvPr>
          <p:cNvCxnSpPr>
            <a:cxnSpLocks/>
          </p:cNvCxnSpPr>
          <p:nvPr/>
        </p:nvCxnSpPr>
        <p:spPr>
          <a:xfrm>
            <a:off x="6649767" y="3887511"/>
            <a:ext cx="2817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395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نحوه محاسبه شاخصهای سلامت روان 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9457381"/>
              </p:ext>
            </p:extLst>
          </p:nvPr>
        </p:nvGraphicFramePr>
        <p:xfrm>
          <a:off x="341376" y="1496293"/>
          <a:ext cx="11556215" cy="593863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297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0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153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140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1061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ردیف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نحوه محاسبه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مسیر دستیابی  شاخص ها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94771">
                <a:tc rowSpan="2">
                  <a:txBody>
                    <a:bodyPr/>
                    <a:lstStyle/>
                    <a:p>
                      <a:pPr rtl="1"/>
                      <a:r>
                        <a:rPr lang="fa-IR" sz="1100" b="1" dirty="0"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Low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تشخیص اختلال روانپزشکی توسط پزشک در افرادی که در غربالگری اولیه سلامت­ روان  مثبت شده­اند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fa-IR" sz="1200" b="1" u="non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کل اختلالات روانپزشکی ثبت شده توسط پزشک</a:t>
                      </a:r>
                    </a:p>
                    <a:p>
                      <a:pPr algn="ctr" rtl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12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100 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x</a:t>
                      </a:r>
                      <a:r>
                        <a:rPr kumimoji="0" lang="ar-SA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       </a:t>
                      </a:r>
                      <a:r>
                        <a:rPr lang="fa-IR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کل افراد غربال مثبت شناسایی شده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صورت(از میز</a:t>
                      </a:r>
                      <a:r>
                        <a:rPr lang="fa-IR" sz="1200" b="1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پزشک)</a:t>
                      </a:r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: گزارش ها_ ایکن وقایع ثبت شده _ اتخاب بیماری ثبت شده _ انتخاب ایکن بیماری _ انتخاب کد اختلالا روانپزشکی در کادر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Type ICD </a:t>
                      </a:r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جستجو </a:t>
                      </a:r>
                    </a:p>
                    <a:p>
                      <a:pPr marL="0" marR="0" lvl="0" indent="0" algn="justLow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سایکوز (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f29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f22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f23  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اسکیزوفرنیا (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f20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) ،  دوقطبی ( 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( f31 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  اختلال افسردگی (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f329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، 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f32 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 ، اختلال اضطرابی (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f419 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f41 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 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f411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 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f410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f431 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)،  صرع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G40909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G40 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)) ، اختلالات شایع دروران کودکی و نوجوانی ( اوتیسم(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840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 Nazanin" panose="00000400000000000000" pitchFamily="2" charset="-78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(f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تیک (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f95 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)، پیش فعالی (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(f90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دمانس :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F03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</a:t>
                      </a:r>
                      <a:r>
                        <a:rPr kumimoji="0" lang="ar-S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اختلال وسواس جبری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F42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عقب مانده ذهنی :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f70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سایر اختلالات روانپزشکی (کد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f99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F341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F409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F444_ F446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F4521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F4522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F454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F459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F500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،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F450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F52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)، 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r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نکته: مجموع  کل اختلالات در نظر گرفته می شود. 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114300" marR="11430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6587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انتخاب گزینه گزارش های دوره ای _انتخاب گزینه  دفتر سلامت روانی، اجتماعی_ اعتیاد_انتخاب اداره سلامت روان_ انتخاب گزینه کل موارد مثبت غربالگری اولیه سلامت روان _ انتخاب گزینه مشاهده_ انتخاب ایکن انتخاب آیکن گزارش ( انتخاب گروه های سنی ):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نوجوان کمتر از 15 سال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نوجوان بالاتر از 15 سال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سالمندان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مادران باردار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 میانسالان </a:t>
                      </a:r>
                    </a:p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0DA8ACB0-6F3A-453B-8ACA-56E1A7F771AE}"/>
              </a:ext>
            </a:extLst>
          </p:cNvPr>
          <p:cNvCxnSpPr>
            <a:cxnSpLocks/>
          </p:cNvCxnSpPr>
          <p:nvPr/>
        </p:nvCxnSpPr>
        <p:spPr>
          <a:xfrm flipV="1">
            <a:off x="7473696" y="4679992"/>
            <a:ext cx="1774243" cy="2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0729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نحوه محاسبه شاخصهای سلامت روان 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241279"/>
              </p:ext>
            </p:extLst>
          </p:nvPr>
        </p:nvGraphicFramePr>
        <p:xfrm>
          <a:off x="1059872" y="1496292"/>
          <a:ext cx="10837719" cy="366004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843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925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4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9460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3924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ردیف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نحوه محاسبه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مسیر دستیابی  شاخص ها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1648">
                <a:tc rowSpan="2">
                  <a:txBody>
                    <a:bodyPr/>
                    <a:lstStyle/>
                    <a:p>
                      <a:pPr rtl="1"/>
                      <a:r>
                        <a:rPr lang="fa-IR" sz="1100" b="1" dirty="0"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Low" rtl="1">
                        <a:spcAft>
                          <a:spcPts val="1000"/>
                        </a:spcAft>
                        <a:tabLst>
                          <a:tab pos="228600" algn="r"/>
                        </a:tabLst>
                      </a:pP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تکمیل ویزیت اولیه توسط کارشناس</a:t>
                      </a:r>
                      <a:r>
                        <a:rPr lang="fa-IR" sz="12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روان </a:t>
                      </a: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به غربال مثبت شناسایی شده 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تعداد  ویزیت اولیه تکمیل شده توسط روانشناس </a:t>
                      </a:r>
                    </a:p>
                    <a:p>
                      <a:pPr algn="ctr" rtl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fa-IR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algn="ctr" rtl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100 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x</a:t>
                      </a:r>
                      <a:r>
                        <a:rPr kumimoji="0" lang="ar-SA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 </a:t>
                      </a:r>
                      <a:r>
                        <a:rPr lang="fa-IR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کل غربال</a:t>
                      </a:r>
                      <a:r>
                        <a:rPr lang="fa-IR" sz="12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مثبت شناسایی شده </a:t>
                      </a:r>
                      <a:endParaRPr lang="fa-IR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algn="ctr" rtl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صورت :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آیکن گزارش ها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گزارش مراقبت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ها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 گزارش مراقبت های انجام شده  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پنجره مراقبت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انتخاب ویزیت اولیه  کارشناس سلامت روان _ جستجو (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تاریخ شروع و پایان درج شود)</a:t>
                      </a: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080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انتخاب گزینه گزارش های دوره ای _انتخاب گزینه  دفتر سلامت روانی، اجتماعی_ اعتیاد_انتخاب اداره سلامت روان_ انتخاب گزینه کل موارد مثبت غربالگری اولیه سلامت روان _ انتخاب گزینه مشاهده_ انتخاب ایکن انتخاب آیکن گزارش ( انتخاب گروه های سنی ):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نوجوان کمتر از 15 سال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نوجوان بالاتر از 15 سال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سالمندان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مادران باردار</a:t>
                      </a:r>
                    </a:p>
                    <a:p>
                      <a:pPr marL="171450" marR="0" lvl="0" indent="-17145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تعداد کل موارد مثبت غربالگری اولیه سلامت روان  میانسالان </a:t>
                      </a: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6568539" y="3293819"/>
            <a:ext cx="2493818" cy="10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447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نحوه محاسبه شاخصهای سلامت روان 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7671855"/>
              </p:ext>
            </p:extLst>
          </p:nvPr>
        </p:nvGraphicFramePr>
        <p:xfrm>
          <a:off x="1059872" y="1496292"/>
          <a:ext cx="10837719" cy="216766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843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925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4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9460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3924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ردیف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نحوه محاسبه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مسیر دستیابی  شاخص ها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0801">
                <a:tc rowSpan="2">
                  <a:txBody>
                    <a:bodyPr/>
                    <a:lstStyle/>
                    <a:p>
                      <a:pPr rtl="1"/>
                      <a:r>
                        <a:rPr lang="fa-IR" sz="1200" b="1" dirty="0"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Low" rtl="1">
                        <a:spcAft>
                          <a:spcPts val="1000"/>
                        </a:spcAft>
                        <a:tabLst>
                          <a:tab pos="228600" algn="r"/>
                        </a:tabLst>
                      </a:pP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تکمیل ویزیت دوره ای به ویزیت اولیه کارشناس سلامت روان 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ویزیت دوره ای تکمیل شده توسط روانشناس </a:t>
                      </a:r>
                    </a:p>
                    <a:p>
                      <a:pPr algn="ctr" rtl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fa-IR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algn="ctr" rtl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100 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x</a:t>
                      </a:r>
                      <a:r>
                        <a:rPr kumimoji="0" lang="ar-SA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 </a:t>
                      </a:r>
                      <a:r>
                        <a:rPr lang="fa-IR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کل ویزیت اولیه توسط روانشناس </a:t>
                      </a:r>
                    </a:p>
                    <a:p>
                      <a:pPr algn="ctr" rtl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Low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صورت : </a:t>
                      </a: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آیکن گزارش ها </a:t>
                      </a: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گزارش مراقبت</a:t>
                      </a: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ها </a:t>
                      </a: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 گزارش مراقبت های انجام شده   </a:t>
                      </a: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پنجره مراقبت </a:t>
                      </a: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fa-I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انتخاب ویزیت دوره ای   کارشناس سلامت روان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تاریخ شروع و پایان درج شود)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fa-I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080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Low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مخرج :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آیکن گزارش ها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گزارش مراقبت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ها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 گزارش مراقبت های انجام شده  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پنجره مراقبت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انتخاب ویزیت اولیه  کارشناس سلامت روان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تاریخ شروع و پایان درج شود)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Low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6478731" y="2584436"/>
            <a:ext cx="2597728" cy="20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055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نحوه محاسبه شاخصهای سلامت روان 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9261"/>
              </p:ext>
            </p:extLst>
          </p:nvPr>
        </p:nvGraphicFramePr>
        <p:xfrm>
          <a:off x="1040966" y="1905000"/>
          <a:ext cx="10929361" cy="227078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338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688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900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43655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35762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0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ردیف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0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0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نحوه محاسبه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0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مسیر دستیابی  شاخص ها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75018">
                <a:tc rowSpan="2">
                  <a:txBody>
                    <a:bodyPr/>
                    <a:lstStyle/>
                    <a:p>
                      <a:pPr rtl="1"/>
                      <a:r>
                        <a:rPr lang="fa-IR" sz="1400" b="0" dirty="0"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justLow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228600" algn="r"/>
                        </a:tabLst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مراقبت دوره به ویزیت اولیه ای ( شرح حال روانپزشکی)  توسط پزشک 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 </a:t>
                      </a:r>
                    </a:p>
                    <a:p>
                      <a:pPr marL="0" marR="0" lvl="0" indent="0" algn="ctr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تعداد مراقبت  دوره ای انجام  توسط پزشک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 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/>
                      </a:r>
                      <a:b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</a:b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تعداد ویزیت اولیه ( شرح حال روانپزشکی ) توسط پزشک 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r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100 ×</a:t>
                      </a: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 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Low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صورت</a:t>
                      </a:r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(از میز</a:t>
                      </a:r>
                      <a:r>
                        <a:rPr lang="fa-IR" sz="1200" b="1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پزشک)</a:t>
                      </a:r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: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: آیکن گزارش ها – گزارش مراقبت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ها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–  گزارش مراقبت های انجام شده   – پنجره مراقبت – انتخاب مراقبت دورهای ( شرح حال روانپزشکی)  توسط پزشک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تاریخ شروع و پایان درج شود)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algn="justLow" rtl="1">
                        <a:spcAft>
                          <a:spcPts val="1000"/>
                        </a:spcAft>
                        <a:tabLst>
                          <a:tab pos="228600" algn="r"/>
                        </a:tabLst>
                      </a:pPr>
                      <a:endParaRPr lang="en-US" sz="1200" b="1" dirty="0">
                        <a:effectLst/>
                        <a:latin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255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Low" rtl="1">
                        <a:spcAft>
                          <a:spcPts val="1000"/>
                        </a:spcAft>
                        <a:tabLst>
                          <a:tab pos="228600" algn="r"/>
                        </a:tabLst>
                      </a:pPr>
                      <a:endParaRPr lang="en-US" sz="1400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justLow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مخرج</a:t>
                      </a:r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(از میز</a:t>
                      </a:r>
                      <a:r>
                        <a:rPr lang="fa-IR" sz="1200" b="1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پزشک)</a:t>
                      </a:r>
                      <a:r>
                        <a:rPr lang="fa-IR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: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: آیکن گزارش ها – گزارش مراقبت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ها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–  گزارش مراقبت های انجام شده   – پنجره مراقبت – انتخاب ویزیت اولیه  پزشک ( شرح حال روانپزشکی)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تاریخ شروع و پایان درج شود)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algn="justLow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6359919" y="3033987"/>
            <a:ext cx="1984665" cy="207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79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1613</TotalTime>
  <Words>2821</Words>
  <Application>Microsoft Office PowerPoint</Application>
  <PresentationFormat>Widescreen</PresentationFormat>
  <Paragraphs>263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Arial-BoldMT</vt:lpstr>
      <vt:lpstr>B Nazanin</vt:lpstr>
      <vt:lpstr>B Titr</vt:lpstr>
      <vt:lpstr>Calibri</vt:lpstr>
      <vt:lpstr>Calibri Light</vt:lpstr>
      <vt:lpstr>Century Gothic</vt:lpstr>
      <vt:lpstr>Tahoma</vt:lpstr>
      <vt:lpstr>Times New Roman</vt:lpstr>
      <vt:lpstr>Office Theme</vt:lpstr>
      <vt:lpstr>PowerPoint Presentation</vt:lpstr>
      <vt:lpstr>حد انتظار شاخص های سلامت روان</vt:lpstr>
      <vt:lpstr>PowerPoint Presentation</vt:lpstr>
      <vt:lpstr>نحوه محاسبه شاخصهای سلامت روان  </vt:lpstr>
      <vt:lpstr>نحوه محاسبه شاخصهای سلامت روان </vt:lpstr>
      <vt:lpstr>نحوه محاسبه شاخصهای سلامت روان </vt:lpstr>
      <vt:lpstr>نحوه محاسبه شاخصهای سلامت روان </vt:lpstr>
      <vt:lpstr>نحوه محاسبه شاخصهای سلامت روان </vt:lpstr>
      <vt:lpstr>نحوه محاسبه شاخصهای سلامت روان </vt:lpstr>
      <vt:lpstr>نحوه محاسبه شاخصهای سلامت روان </vt:lpstr>
      <vt:lpstr>نحوه محاسبه شاخصهای سلامت روان </vt:lpstr>
      <vt:lpstr>PowerPoint Presentation</vt:lpstr>
      <vt:lpstr>نحوه محاسبه شاخصهای سلامت روان  </vt:lpstr>
      <vt:lpstr>نحوه محاسبه شاخصهای سلامت روان </vt:lpstr>
      <vt:lpstr>نحوه محاسبه شاخصهای سلامت روان </vt:lpstr>
      <vt:lpstr>کلیه اختلالاتی که توسط پزشک شناسایی و غربالگری می شود :  </vt:lpstr>
      <vt:lpstr>کلیه اختلالاتی که توسط پزشک شناسایی و غربالگری می شود :  </vt:lpstr>
      <vt:lpstr> نکته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لیلا قربانی</dc:creator>
  <cp:lastModifiedBy>Parviz Zamani</cp:lastModifiedBy>
  <cp:revision>129</cp:revision>
  <dcterms:created xsi:type="dcterms:W3CDTF">2020-09-14T13:07:02Z</dcterms:created>
  <dcterms:modified xsi:type="dcterms:W3CDTF">2023-01-07T09:47:10Z</dcterms:modified>
</cp:coreProperties>
</file>